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9" r:id="rId3"/>
    <p:sldId id="387" r:id="rId4"/>
    <p:sldId id="388" r:id="rId5"/>
    <p:sldId id="386" r:id="rId6"/>
    <p:sldId id="365" r:id="rId7"/>
    <p:sldId id="390" r:id="rId8"/>
    <p:sldId id="348" r:id="rId9"/>
    <p:sldId id="349" r:id="rId10"/>
    <p:sldId id="358" r:id="rId11"/>
    <p:sldId id="285" r:id="rId1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o De Riggi" initials="MDR" lastIdx="1" clrIdx="0">
    <p:extLst>
      <p:ext uri="{19B8F6BF-5375-455C-9EA6-DF929625EA0E}">
        <p15:presenceInfo xmlns:p15="http://schemas.microsoft.com/office/powerpoint/2012/main" userId="6a79f74aeea02d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1E1"/>
    <a:srgbClr val="262626"/>
    <a:srgbClr val="0000FE"/>
    <a:srgbClr val="BBE2FF"/>
    <a:srgbClr val="EDF7F9"/>
    <a:srgbClr val="85C5D6"/>
    <a:srgbClr val="0E9AB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2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132" y="102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9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46527B0-0B24-4087-B225-DB4F5C738F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72798E0-F322-4236-8531-A1882BFE40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B190EFE-CCCB-4DCD-B1CF-8C3CB119D6FE}" type="datetime1">
              <a:rPr lang="it-IT" smtClean="0"/>
              <a:t>21/09/2021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4E5881F-2FD0-41BC-8E76-C691E59E14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CA62C5-8A29-4592-9E3E-4C457F263C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4E85F6F-0FAD-4AD4-850C-7E4CD14D7D70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83274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AC070-77AE-44FC-B0C8-108B581F9765}" type="datetime1">
              <a:rPr lang="it-IT" noProof="0" smtClean="0"/>
              <a:pPr/>
              <a:t>21/09/2021</a:t>
            </a:fld>
            <a:endParaRPr lang="it-IT" noProof="0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 dirty="0"/>
              <a:t>Modifica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E60DC36-8EFA-4378-9855-E019C55AC47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9074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6402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4801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0159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7888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4000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7098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7063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09478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77075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BE60DC36-8EFA-4378-9855-E019C55AC472}" type="slidenum">
              <a:rPr lang="it-IT" smtClean="0"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9875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sz="60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953276-A596-464E-8131-16FDC4642D35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9F66E3F-D06F-47DA-A95C-C846DE23F8C0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E6513-E3C7-4048-AC2F-41B0D1F6D895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A1E7DF-6F8F-47CE-8C70-53A994FBF180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FB8710-ABAB-4285-AF31-02779743E1F4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1FD3F1-0F70-4F3C-841E-3B4B1A9982AD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95CD94-E959-4436-A899-6BFB5CD81E9E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7B0C7F-749B-466A-A38A-03B1C8A2F06C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C309BE-2E90-45F2-A626-98CE1308C9C4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D791A9-9A19-4C7D-9EDF-F6B9F670B73C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87147A-BE07-4D89-850F-642EAF1AAEA9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 dirty="0"/>
              <a:t>Modifica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50AD8DE-E201-43F1-B9CB-48547493CA6A}" type="datetime1">
              <a:rPr lang="it-IT" noProof="0" smtClean="0"/>
              <a:t>21/09/2021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6FEDF93-2BFD-41CA-ABC7-B039102F3792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BDB37CDF-76C1-4F77-87D3-8A66D093C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74450">
            <a:off x="1087916" y="1545091"/>
            <a:ext cx="2562225" cy="2152650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B88FE00C-9DF5-4596-A41D-8F36E413B6C8}"/>
              </a:ext>
            </a:extLst>
          </p:cNvPr>
          <p:cNvSpPr/>
          <p:nvPr/>
        </p:nvSpPr>
        <p:spPr>
          <a:xfrm rot="680625">
            <a:off x="2051470" y="3150106"/>
            <a:ext cx="1498339" cy="8012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1565" y="2890509"/>
            <a:ext cx="7408869" cy="1661993"/>
          </a:xfrm>
        </p:spPr>
        <p:txBody>
          <a:bodyPr wrap="square" lIns="0" tIns="0" rIns="0" bIns="0" rtlCol="0" anchor="t">
            <a:spAutoFit/>
          </a:bodyPr>
          <a:lstStyle/>
          <a:p>
            <a:pPr rtl="0"/>
            <a:r>
              <a:rPr lang="it-IT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Implementazione NoSQL in FLY</a:t>
            </a:r>
            <a:endParaRPr lang="it-IT" b="1" dirty="0">
              <a:solidFill>
                <a:schemeClr val="accent5">
                  <a:lumMod val="60000"/>
                  <a:lumOff val="40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2561AED-200A-4D5E-AD5D-3A49BF33D182}"/>
              </a:ext>
            </a:extLst>
          </p:cNvPr>
          <p:cNvSpPr/>
          <p:nvPr/>
        </p:nvSpPr>
        <p:spPr>
          <a:xfrm>
            <a:off x="1342238" y="1217604"/>
            <a:ext cx="151002" cy="1680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ombo 11">
            <a:extLst>
              <a:ext uri="{FF2B5EF4-FFF2-40B4-BE49-F238E27FC236}">
                <a16:creationId xmlns:a16="http://schemas.microsoft.com/office/drawing/2014/main" id="{3A12BB42-4536-414A-8155-D1F9DF466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9" y="-608242"/>
            <a:ext cx="2607364" cy="2607364"/>
          </a:xfrm>
          <a:prstGeom prst="diamond">
            <a:avLst/>
          </a:prstGeom>
          <a:noFill/>
          <a:ln>
            <a:solidFill>
              <a:srgbClr val="BBE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  <p:sp>
        <p:nvSpPr>
          <p:cNvPr id="13" name="Rombo 12">
            <a:extLst>
              <a:ext uri="{FF2B5EF4-FFF2-40B4-BE49-F238E27FC236}">
                <a16:creationId xmlns:a16="http://schemas.microsoft.com/office/drawing/2014/main" id="{EF99D119-AF32-4E4D-A76C-ED8F6F3C7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5258" y="-1770743"/>
            <a:ext cx="3541486" cy="3541486"/>
          </a:xfrm>
          <a:prstGeom prst="diamond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E7029858-01F0-4F31-9D9B-6BBBF70010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520"/>
          <a:stretch/>
        </p:blipFill>
        <p:spPr>
          <a:xfrm>
            <a:off x="7623563" y="312539"/>
            <a:ext cx="4478783" cy="88941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33CD596-7712-4BE9-8B94-D4010AE559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752"/>
          <a:stretch/>
        </p:blipFill>
        <p:spPr>
          <a:xfrm>
            <a:off x="9066708" y="2526862"/>
            <a:ext cx="2607364" cy="1023863"/>
          </a:xfrm>
          <a:prstGeom prst="rect">
            <a:avLst/>
          </a:prstGeom>
        </p:spPr>
      </p:pic>
      <p:sp>
        <p:nvSpPr>
          <p:cNvPr id="11" name="Titolo 1">
            <a:extLst>
              <a:ext uri="{FF2B5EF4-FFF2-40B4-BE49-F238E27FC236}">
                <a16:creationId xmlns:a16="http://schemas.microsoft.com/office/drawing/2014/main" id="{61BB0099-28B5-4860-85FD-E454BF6A06D0}"/>
              </a:ext>
            </a:extLst>
          </p:cNvPr>
          <p:cNvSpPr txBox="1">
            <a:spLocks/>
          </p:cNvSpPr>
          <p:nvPr/>
        </p:nvSpPr>
        <p:spPr>
          <a:xfrm>
            <a:off x="8324461" y="5121293"/>
            <a:ext cx="3777885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t-IT" sz="2000" b="1" dirty="0">
                <a:solidFill>
                  <a:srgbClr val="0000FE"/>
                </a:solidFill>
                <a:latin typeface="Montserrat" panose="00000500000000000000" pitchFamily="2" charset="0"/>
              </a:rPr>
              <a:t>Candidato </a:t>
            </a:r>
          </a:p>
          <a:p>
            <a:pPr algn="r"/>
            <a:r>
              <a:rPr lang="it-IT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Antonio Cirillo</a:t>
            </a:r>
            <a:endParaRPr lang="it-IT" sz="2000" b="1" dirty="0">
              <a:solidFill>
                <a:schemeClr val="accent5">
                  <a:lumMod val="60000"/>
                  <a:lumOff val="40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6" name="Titolo 1">
            <a:extLst>
              <a:ext uri="{FF2B5EF4-FFF2-40B4-BE49-F238E27FC236}">
                <a16:creationId xmlns:a16="http://schemas.microsoft.com/office/drawing/2014/main" id="{70824565-C0ED-4017-95C5-B703203187E4}"/>
              </a:ext>
            </a:extLst>
          </p:cNvPr>
          <p:cNvSpPr txBox="1">
            <a:spLocks/>
          </p:cNvSpPr>
          <p:nvPr/>
        </p:nvSpPr>
        <p:spPr>
          <a:xfrm>
            <a:off x="89654" y="5121293"/>
            <a:ext cx="4815803" cy="166199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b="1" dirty="0">
                <a:solidFill>
                  <a:srgbClr val="0000FE"/>
                </a:solidFill>
                <a:latin typeface="Montserrat" panose="00000500000000000000" pitchFamily="2" charset="0"/>
              </a:rPr>
              <a:t>Relatore </a:t>
            </a:r>
          </a:p>
          <a:p>
            <a:pPr algn="l"/>
            <a:r>
              <a:rPr lang="it-IT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Prof. Vittorio Scarano</a:t>
            </a:r>
          </a:p>
          <a:p>
            <a:pPr algn="l"/>
            <a:br>
              <a:rPr lang="it-IT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</a:br>
            <a:r>
              <a:rPr lang="it-IT" sz="2000" b="1" dirty="0">
                <a:solidFill>
                  <a:srgbClr val="0000FE"/>
                </a:solidFill>
                <a:latin typeface="Montserrat" panose="00000500000000000000" pitchFamily="2" charset="0"/>
              </a:rPr>
              <a:t>Correlatori</a:t>
            </a:r>
          </a:p>
          <a:p>
            <a:pPr algn="l"/>
            <a:r>
              <a:rPr lang="it-IT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Prof. Carmine Spagnuolo</a:t>
            </a:r>
          </a:p>
          <a:p>
            <a:pPr algn="l"/>
            <a:r>
              <a:rPr lang="it-IT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Dott. Giuseppe D’Ambrosio</a:t>
            </a:r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Dimostrazione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enza titolo 1">
            <a:hlinkClick r:id="" action="ppaction://media"/>
            <a:extLst>
              <a:ext uri="{FF2B5EF4-FFF2-40B4-BE49-F238E27FC236}">
                <a16:creationId xmlns:a16="http://schemas.microsoft.com/office/drawing/2014/main" id="{6599DB63-5F0D-4B8F-87A0-225FC64ABC0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22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8570" y="1169024"/>
            <a:ext cx="9234859" cy="490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8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Rombo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  <p:sp>
          <p:nvSpPr>
            <p:cNvPr id="13" name="Rombo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it-IT" dirty="0"/>
            </a:p>
          </p:txBody>
        </p:sp>
      </p:grpSp>
      <p:sp>
        <p:nvSpPr>
          <p:cNvPr id="15" name="Titolo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rtlCol="0" anchor="ctr">
            <a:spAutoFit/>
          </a:bodyPr>
          <a:lstStyle/>
          <a:p>
            <a:pPr rtl="0"/>
            <a:r>
              <a:rPr lang="it-IT" sz="7200" b="1" dirty="0">
                <a:solidFill>
                  <a:schemeClr val="bg1"/>
                </a:solidFill>
              </a:rPr>
              <a:t>Grazie</a:t>
            </a:r>
            <a:endParaRPr lang="it-IT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Computing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A762262-C229-4416-B03D-105B254E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2735990-DC47-4E8F-83A0-5710FF664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3371" y="1142982"/>
            <a:ext cx="4572036" cy="4572036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C751DC10-6254-4E99-B0C0-DEEC66FB868D}"/>
              </a:ext>
            </a:extLst>
          </p:cNvPr>
          <p:cNvSpPr txBox="1"/>
          <p:nvPr/>
        </p:nvSpPr>
        <p:spPr>
          <a:xfrm>
            <a:off x="781290" y="1478466"/>
            <a:ext cx="5314710" cy="3901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Il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Cloud </a:t>
            </a:r>
            <a:r>
              <a:rPr lang="it-IT" sz="2000" b="1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è un modello di calcolo distribuito che permette di allocare su richiesta un insieme di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risorse</a:t>
            </a:r>
            <a:r>
              <a:rPr lang="it-IT" sz="2000" b="1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di calcolo messe a disposizione da un fornitore, il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Cloud Provider</a:t>
            </a:r>
            <a:r>
              <a:rPr lang="it-IT" sz="2000" b="1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000" b="1" dirty="0">
              <a:solidFill>
                <a:srgbClr val="262626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Il Cloud si base sul modello di costo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pay-as-you-go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 Questo modello permette alle aziende di pagare soltanto per i servizi utilizzati, in relazione al tempo di impiego.</a:t>
            </a:r>
          </a:p>
        </p:txBody>
      </p:sp>
    </p:spTree>
    <p:extLst>
      <p:ext uri="{BB962C8B-B14F-4D97-AF65-F5344CB8AC3E}">
        <p14:creationId xmlns:p14="http://schemas.microsoft.com/office/powerpoint/2010/main" val="2132572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Modelli di servizio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A762262-C229-4416-B03D-105B254E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A3E5162-0904-4EEF-AF99-8D53FFC1D3CD}"/>
              </a:ext>
            </a:extLst>
          </p:cNvPr>
          <p:cNvSpPr txBox="1"/>
          <p:nvPr/>
        </p:nvSpPr>
        <p:spPr>
          <a:xfrm>
            <a:off x="781290" y="1597735"/>
            <a:ext cx="5314710" cy="3901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 vari servizi offerti dai Cloud Provider vengono divisi in diversi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modelli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, andando in questo modo a differenziarli in a base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al livello di astrazione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offerto all’utente.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000" b="1" dirty="0">
              <a:solidFill>
                <a:srgbClr val="262626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Tra i diversi modelli di servizio vi è il modello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Function-as-a-Service (FaaS)</a:t>
            </a:r>
            <a:r>
              <a:rPr lang="it-IT" sz="2000" b="1" dirty="0"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</a:t>
            </a:r>
            <a:b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Esso permette di eseguire un blocco di codice indipendente su Cloud in risposta ad uno specifico evento.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E28D992-3684-4826-B0D8-B213E731D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696" y="1478466"/>
            <a:ext cx="3803069" cy="380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08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Multi-Cloud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A762262-C229-4416-B03D-105B254E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A3E5162-0904-4EEF-AF99-8D53FFC1D3CD}"/>
              </a:ext>
            </a:extLst>
          </p:cNvPr>
          <p:cNvSpPr txBox="1"/>
          <p:nvPr/>
        </p:nvSpPr>
        <p:spPr>
          <a:xfrm>
            <a:off x="781290" y="1478466"/>
            <a:ext cx="5314710" cy="4538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Il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multi-cloud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è un paradigma nato per trarre vantaggio dall’esistenza di diversi Cloud Provider. Nella pratica consiste nell’integrare all’interno della stessa architettura i servizi offerti da diversi Cloud Provider.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000" b="1" dirty="0">
              <a:solidFill>
                <a:srgbClr val="262626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L’utilizzo del multi-cloud da luogo a diversi vantaggi: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costo-efficienza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;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riduzione della dipendenza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;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Tx/>
              <a:buChar char="-"/>
            </a:pP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tolleranza agli errori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</a:p>
        </p:txBody>
      </p:sp>
      <p:pic>
        <p:nvPicPr>
          <p:cNvPr id="3" name="Immagine 2" descr="Immagine che contiene testo, stanza, grafica vettoriale, clipart&#10;&#10;Descrizione generata automaticamente">
            <a:extLst>
              <a:ext uri="{FF2B5EF4-FFF2-40B4-BE49-F238E27FC236}">
                <a16:creationId xmlns:a16="http://schemas.microsoft.com/office/drawing/2014/main" id="{FFE04F1C-1517-4043-A773-75405AC92A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226" y="1409294"/>
            <a:ext cx="3901068" cy="390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035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Introduzione a FLY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D4702C9-3125-4377-9BC4-5760A8A23A6A}"/>
              </a:ext>
            </a:extLst>
          </p:cNvPr>
          <p:cNvSpPr txBox="1"/>
          <p:nvPr/>
        </p:nvSpPr>
        <p:spPr>
          <a:xfrm>
            <a:off x="847288" y="1692242"/>
            <a:ext cx="5314710" cy="4354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FLY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nasce per il Calcolo Scientifico sul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multi-cloud</a:t>
            </a:r>
            <a:r>
              <a:rPr lang="it-IT" sz="2000" b="1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con l’obiettivo di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semplificare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lo sviluppo di applicazioni che sfruttino la potenza computazionale offerta da molteplici Cloud Provider, mediante il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paradigma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FaaS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per ottenere alta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scalabilità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 e alte </a:t>
            </a:r>
            <a:r>
              <a:rPr lang="it-IT" sz="2000" b="1" dirty="0">
                <a:solidFill>
                  <a:srgbClr val="50B1E1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prestazioni</a:t>
            </a:r>
            <a:r>
              <a:rPr lang="it-IT" sz="2000" dirty="0">
                <a:solidFill>
                  <a:srgbClr val="262626"/>
                </a:solidFill>
                <a:effectLst/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b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b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FLY aggiunge un livello di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astrazione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tale da rendere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omogenea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l’interazione con i servizi offerti dai diversi Cloud Provider.</a:t>
            </a:r>
            <a:endParaRPr lang="it-IT" sz="2000" dirty="0">
              <a:solidFill>
                <a:srgbClr val="262626"/>
              </a:solidFill>
              <a:effectLst/>
              <a:latin typeface="Montserrat SemiBold" panose="00000700000000000000" pitchFamily="2" charset="0"/>
              <a:ea typeface="Times New Roman" panose="02020603050405020304" pitchFamily="18" charset="0"/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A762262-C229-4416-B03D-105B254E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2735990-DC47-4E8F-83A0-5710FF6644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73371" y="1142982"/>
            <a:ext cx="4572036" cy="457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78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Gestire i dati in FLY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D4702C9-3125-4377-9BC4-5760A8A23A6A}"/>
              </a:ext>
            </a:extLst>
          </p:cNvPr>
          <p:cNvSpPr txBox="1"/>
          <p:nvPr/>
        </p:nvSpPr>
        <p:spPr>
          <a:xfrm>
            <a:off x="781290" y="1385082"/>
            <a:ext cx="5314710" cy="4786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L’ambito del Calcolo Scientifico richiede la necessità di interagire con dati provenienti da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sorgenti esterne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b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FLY mette a disposizione dello sviluppatore una serie di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costrutti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con il quale è possibile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accedere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e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utilizzare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dati provenienti da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file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e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database relazionali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b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b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</a:b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L’aumento della mole di dati e la velocità con cui essi vengono prodotti ha determinato la nascita dei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database non relazionali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endParaRPr lang="it-IT" sz="2000" dirty="0">
              <a:solidFill>
                <a:srgbClr val="0D0D0D"/>
              </a:solidFill>
              <a:effectLst/>
              <a:latin typeface="Montserrat SemiBold" panose="00000700000000000000" pitchFamily="2" charset="0"/>
              <a:ea typeface="Times New Roman" panose="02020603050405020304" pitchFamily="18" charset="0"/>
            </a:endParaRP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2A2B2832-264C-4A10-9F09-489C2F3EC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magine 2">
            <a:extLst>
              <a:ext uri="{FF2B5EF4-FFF2-40B4-BE49-F238E27FC236}">
                <a16:creationId xmlns:a16="http://schemas.microsoft.com/office/drawing/2014/main" id="{0A4DD598-2B32-488E-A153-40015A43C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085" y="966096"/>
            <a:ext cx="3726394" cy="372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9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Database NoSQL</a:t>
            </a:r>
            <a:endParaRPr lang="it-IT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A762262-C229-4416-B03D-105B254E1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A3E5162-0904-4EEF-AF99-8D53FFC1D3CD}"/>
              </a:ext>
            </a:extLst>
          </p:cNvPr>
          <p:cNvSpPr txBox="1"/>
          <p:nvPr/>
        </p:nvSpPr>
        <p:spPr>
          <a:xfrm>
            <a:off x="714135" y="1807787"/>
            <a:ext cx="5314710" cy="3242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database non relazionali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, anche chiamati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NoSQL</a:t>
            </a:r>
            <a:r>
              <a:rPr lang="it-IT" sz="2000" b="1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, non limitano il formato che i dati devono seguire ma permettono di rappresentarli in una varietà di modelli diversi.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000" b="1" dirty="0">
              <a:solidFill>
                <a:srgbClr val="262626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 database NoSQL offrono una soluzione molto più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scalabile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grazie alla scalabilità orizzontale.</a:t>
            </a:r>
            <a:endParaRPr lang="it-IT" sz="2000" b="1" dirty="0">
              <a:solidFill>
                <a:srgbClr val="262626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E4BF9A54-971D-49DF-93C7-A8ADEB14A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47743" y="1010524"/>
            <a:ext cx="1955246" cy="1955246"/>
          </a:xfrm>
          <a:prstGeom prst="rect">
            <a:avLst/>
          </a:prstGeom>
        </p:spPr>
      </p:pic>
      <p:pic>
        <p:nvPicPr>
          <p:cNvPr id="9" name="Elemento grafico 8">
            <a:extLst>
              <a:ext uri="{FF2B5EF4-FFF2-40B4-BE49-F238E27FC236}">
                <a16:creationId xmlns:a16="http://schemas.microsoft.com/office/drawing/2014/main" id="{A3546491-559F-4614-9F16-3AF2235D1A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20004" y="1728364"/>
            <a:ext cx="3543181" cy="3543181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31F049EB-410B-4797-90DF-4486C256C5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17497" y="3590604"/>
            <a:ext cx="2894202" cy="289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36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4431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MongoDB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7A643D66-3FEE-4536-91C4-9DF772680C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24755" y="4729209"/>
            <a:ext cx="6838645" cy="184330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3A43121-9556-4384-BA85-904387C60604}"/>
              </a:ext>
            </a:extLst>
          </p:cNvPr>
          <p:cNvSpPr txBox="1"/>
          <p:nvPr/>
        </p:nvSpPr>
        <p:spPr>
          <a:xfrm>
            <a:off x="1204256" y="1422685"/>
            <a:ext cx="9783488" cy="291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MongoDB è un database NoSQL di tipo documentale open source che fornisce supporto per sistemi di storage destinato agli sviluppatori di applicazioni moderne e al Cloud.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sz="2000" dirty="0">
              <a:solidFill>
                <a:srgbClr val="0D0D0D"/>
              </a:solidFill>
              <a:latin typeface="Montserrat SemiBold" panose="00000700000000000000" pitchFamily="2" charset="0"/>
              <a:ea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MongoDB è l’unico database documentale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supportato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dai diversi Cloud Provider. Inoltre, le librerie ufficiali MongoDB permettono di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interagire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con un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cluster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distribuito su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Cloud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 utilizzando la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stessa sintassi 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necessaria per interagire con un cluster </a:t>
            </a:r>
            <a:r>
              <a:rPr lang="it-IT" sz="2000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locale</a:t>
            </a:r>
            <a:r>
              <a:rPr lang="it-IT" sz="2000" dirty="0">
                <a:solidFill>
                  <a:srgbClr val="0D0D0D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endParaRPr lang="it-IT" sz="2000" dirty="0">
              <a:solidFill>
                <a:srgbClr val="0D0D0D"/>
              </a:solidFill>
              <a:effectLst/>
              <a:latin typeface="Montserrat SemiBold" panose="00000700000000000000" pitchFamily="2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856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 hidden="1">
            <a:extLst>
              <a:ext uri="{FF2B5EF4-FFF2-40B4-BE49-F238E27FC236}">
                <a16:creationId xmlns:a16="http://schemas.microsoft.com/office/drawing/2014/main" id="{B5981CF1-BC08-49F8-B0F9-AAF98EC674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 rtlCol="0"/>
          <a:lstStyle/>
          <a:p>
            <a:r>
              <a:rPr lang="it-IT" dirty="0"/>
              <a:t>Analisi progetto diapositiva 2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olo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217133"/>
            <a:ext cx="11734800" cy="8863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Costrutti</a:t>
            </a:r>
          </a:p>
          <a:p>
            <a:pPr algn="ctr" rtl="0"/>
            <a:r>
              <a:rPr lang="it-IT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implementati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39DA2845-8E30-453A-BB98-CA0C9E163767}"/>
              </a:ext>
            </a:extLst>
          </p:cNvPr>
          <p:cNvSpPr/>
          <p:nvPr/>
        </p:nvSpPr>
        <p:spPr>
          <a:xfrm>
            <a:off x="1669255" y="2552920"/>
            <a:ext cx="8839719" cy="619021"/>
          </a:xfrm>
          <a:prstGeom prst="rect">
            <a:avLst/>
          </a:prstGeom>
          <a:noFill/>
          <a:ln w="38100">
            <a:solidFill>
              <a:srgbClr val="50B1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28691A1-16C5-4EF1-838D-58089A85165C}"/>
              </a:ext>
            </a:extLst>
          </p:cNvPr>
          <p:cNvSpPr txBox="1"/>
          <p:nvPr/>
        </p:nvSpPr>
        <p:spPr>
          <a:xfrm>
            <a:off x="446224" y="2661093"/>
            <a:ext cx="11299549" cy="402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var db = [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type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</a:t>
            </a:r>
            <a:r>
              <a:rPr lang="it-IT" sz="2000" b="1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nosql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’,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endpoint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‘…’,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db_name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‘…’,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collection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‘…’]</a:t>
            </a:r>
            <a:endParaRPr lang="it-IT" sz="2000" dirty="0">
              <a:solidFill>
                <a:srgbClr val="262626"/>
              </a:solidFill>
              <a:effectLst/>
              <a:latin typeface="Montserrat" panose="00000500000000000000"/>
              <a:ea typeface="Times New Roman" panose="02020603050405020304" pitchFamily="18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7357509-53E8-4FBA-BC68-BFC79D7F2228}"/>
              </a:ext>
            </a:extLst>
          </p:cNvPr>
          <p:cNvSpPr txBox="1"/>
          <p:nvPr/>
        </p:nvSpPr>
        <p:spPr>
          <a:xfrm>
            <a:off x="1669255" y="4816642"/>
            <a:ext cx="969655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var query = [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type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</a:t>
            </a:r>
            <a:r>
              <a:rPr lang="it-IT" sz="2000" b="1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query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’,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query_type 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= ‘…’,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database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db, </a:t>
            </a:r>
            <a:r>
              <a:rPr lang="it-IT" sz="2000" dirty="0">
                <a:solidFill>
                  <a:srgbClr val="50B1E1"/>
                </a:solidFill>
                <a:latin typeface="Montserrat" panose="00000500000000000000"/>
                <a:ea typeface="Times New Roman" panose="02020603050405020304" pitchFamily="18" charset="0"/>
              </a:rPr>
              <a:t>query</a:t>
            </a:r>
            <a:r>
              <a:rPr lang="it-IT" sz="2000" dirty="0">
                <a:solidFill>
                  <a:srgbClr val="262626"/>
                </a:solidFill>
                <a:latin typeface="Montserrat" panose="00000500000000000000"/>
                <a:ea typeface="Times New Roman" panose="02020603050405020304" pitchFamily="18" charset="0"/>
              </a:rPr>
              <a:t> = ‘…’]</a:t>
            </a:r>
          </a:p>
          <a:p>
            <a:endParaRPr lang="it-IT" sz="2000" dirty="0">
              <a:solidFill>
                <a:srgbClr val="262626"/>
              </a:solidFill>
              <a:latin typeface="Montserrat" panose="00000500000000000000"/>
            </a:endParaRPr>
          </a:p>
          <a:p>
            <a:r>
              <a:rPr lang="it-IT" sz="2000" dirty="0">
                <a:solidFill>
                  <a:srgbClr val="262626"/>
                </a:solidFill>
                <a:latin typeface="Montserrat" panose="00000500000000000000"/>
              </a:rPr>
              <a:t>query.execute()</a:t>
            </a:r>
            <a:endParaRPr lang="it-IT" sz="2000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75AD3603-E612-4FAA-9369-4ED437D271BE}"/>
              </a:ext>
            </a:extLst>
          </p:cNvPr>
          <p:cNvSpPr/>
          <p:nvPr/>
        </p:nvSpPr>
        <p:spPr>
          <a:xfrm>
            <a:off x="1568723" y="4695772"/>
            <a:ext cx="9192042" cy="1257404"/>
          </a:xfrm>
          <a:prstGeom prst="rect">
            <a:avLst/>
          </a:prstGeom>
          <a:noFill/>
          <a:ln w="38100">
            <a:solidFill>
              <a:srgbClr val="50B1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5C7208D5-75AA-4027-9126-97D32678D09A}"/>
              </a:ext>
            </a:extLst>
          </p:cNvPr>
          <p:cNvSpPr txBox="1"/>
          <p:nvPr/>
        </p:nvSpPr>
        <p:spPr>
          <a:xfrm>
            <a:off x="1319106" y="3799543"/>
            <a:ext cx="95537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Per poter effettuare interrogazioni sul database è stata implementato all’interno di FLY l’entità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query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 </a:t>
            </a:r>
            <a:endParaRPr lang="it-IT" sz="2000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DDA96783-D283-4203-9841-62E0F7F911DD}"/>
              </a:ext>
            </a:extLst>
          </p:cNvPr>
          <p:cNvSpPr txBox="1"/>
          <p:nvPr/>
        </p:nvSpPr>
        <p:spPr>
          <a:xfrm>
            <a:off x="1387852" y="1635653"/>
            <a:ext cx="955378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Per permettere all’utente di stabilire una connessione ad un database NoSQL è stata implementato all’interno di FLY l’entità </a:t>
            </a:r>
            <a:r>
              <a:rPr lang="it-IT" sz="2000" b="1" dirty="0">
                <a:solidFill>
                  <a:srgbClr val="50B1E1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nosql</a:t>
            </a:r>
            <a:r>
              <a:rPr lang="it-IT" sz="2000" dirty="0">
                <a:solidFill>
                  <a:srgbClr val="262626"/>
                </a:solidFill>
                <a:latin typeface="Montserrat SemiBold" panose="00000700000000000000" pitchFamily="2" charset="0"/>
                <a:ea typeface="Times New Roman" panose="02020603050405020304" pitchFamily="18" charset="0"/>
              </a:rPr>
              <a:t>.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428559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442_TF78455520.potx" id="{18B1944C-1E7D-43C4-975E-E50ACFFDB4A4}" vid="{83F0D432-2B92-4580-B168-71CC71A93FA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Analisi di progetto, da 24Slides</Template>
  <TotalTime>3067</TotalTime>
  <Words>579</Words>
  <Application>Microsoft Office PowerPoint</Application>
  <PresentationFormat>Widescreen</PresentationFormat>
  <Paragraphs>66</Paragraphs>
  <Slides>11</Slides>
  <Notes>11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Montserrat</vt:lpstr>
      <vt:lpstr>Montserrat SemiBold</vt:lpstr>
      <vt:lpstr>Segoe UI Light</vt:lpstr>
      <vt:lpstr>Tema di Office</vt:lpstr>
      <vt:lpstr>Implementazione NoSQL in FLY</vt:lpstr>
      <vt:lpstr>Analisi progetto diapositiva 2</vt:lpstr>
      <vt:lpstr>Analisi progetto diapositiva 2</vt:lpstr>
      <vt:lpstr>Analisi progetto diapositiva 2</vt:lpstr>
      <vt:lpstr>Analisi progetto diapositiva 2</vt:lpstr>
      <vt:lpstr>Analisi progetto diapositiva 2</vt:lpstr>
      <vt:lpstr>Analisi progetto diapositiva 2</vt:lpstr>
      <vt:lpstr>Analisi progetto diapositiva 2</vt:lpstr>
      <vt:lpstr>Analisi progetto diapositiva 2</vt:lpstr>
      <vt:lpstr>Analisi progetto diapositiva 2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RESPIRO Agro Nolano</dc:title>
  <dc:creator>Mario De Riggi</dc:creator>
  <cp:lastModifiedBy>ANTONIO CIRILLO</cp:lastModifiedBy>
  <cp:revision>122</cp:revision>
  <dcterms:created xsi:type="dcterms:W3CDTF">2021-05-28T16:05:52Z</dcterms:created>
  <dcterms:modified xsi:type="dcterms:W3CDTF">2021-09-21T11:21:31Z</dcterms:modified>
</cp:coreProperties>
</file>

<file path=docProps/thumbnail.jpeg>
</file>